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exend" pitchFamily="2" charset="7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9"/>
  </p:normalViewPr>
  <p:slideViewPr>
    <p:cSldViewPr snapToGrid="0">
      <p:cViewPr varScale="1">
        <p:scale>
          <a:sx n="131" d="100"/>
          <a:sy n="131" d="100"/>
        </p:scale>
        <p:origin x="10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3cf67ab0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3cf67ab0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3cf67ab0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3cf67ab0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3cf67ab0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3cf67ab0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3cf67ab0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3cf67ab0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3cf67ab0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3cf67ab0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3cf67ab0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3cf67ab0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cf67ab0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cf67ab0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3cf67ab0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3cf67ab0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60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3cf67ab0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3cf67ab0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3cf67ab0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3cf67ab0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3cf67ab0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3cf67ab0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3cf67ab0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3cf67ab0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3cf67ab0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3cf67ab0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3cf67ab0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3cf67ab0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3cf67ab0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3cf67ab0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ensema@UCSB.ed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7FFF1A2-DFB8-0660-689F-22D063145734}"/>
              </a:ext>
            </a:extLst>
          </p:cNvPr>
          <p:cNvSpPr/>
          <p:nvPr/>
        </p:nvSpPr>
        <p:spPr>
          <a:xfrm>
            <a:off x="311700" y="1332689"/>
            <a:ext cx="8520600" cy="146448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solidFill>
            <a:srgbClr val="FFFFFF">
              <a:alpha val="7059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 b="1" dirty="0">
                <a:solidFill>
                  <a:srgbClr val="353535"/>
                </a:solidFill>
                <a:latin typeface="Lexend"/>
                <a:ea typeface="Lexend"/>
                <a:cs typeface="Lexend"/>
                <a:sym typeface="Lexend"/>
              </a:rPr>
              <a:t>Calculating WAR, and looking at the issue with </a:t>
            </a:r>
            <a:r>
              <a:rPr lang="en" sz="4280" b="1" dirty="0" err="1">
                <a:solidFill>
                  <a:srgbClr val="353535"/>
                </a:solidFill>
                <a:latin typeface="Lexend"/>
                <a:ea typeface="Lexend"/>
                <a:cs typeface="Lexend"/>
                <a:sym typeface="Lexend"/>
              </a:rPr>
              <a:t>xAVG</a:t>
            </a:r>
            <a:endParaRPr sz="4280" b="1" dirty="0">
              <a:solidFill>
                <a:srgbClr val="35353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3FDEE7-FC0D-15F8-3EB6-6541CBEDDC80}"/>
              </a:ext>
            </a:extLst>
          </p:cNvPr>
          <p:cNvSpPr/>
          <p:nvPr/>
        </p:nvSpPr>
        <p:spPr>
          <a:xfrm>
            <a:off x="3219855" y="2797175"/>
            <a:ext cx="2704290" cy="578323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000000">
              <a:alpha val="7059"/>
            </a:srgb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lt1"/>
                </a:solidFill>
              </a:rPr>
              <a:t>By Jake Jensema</a:t>
            </a:r>
            <a:endParaRPr sz="2400" b="1" i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My Solution</a:t>
            </a:r>
            <a:endParaRPr sz="3600" b="1"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4294967295"/>
          </p:nvPr>
        </p:nvSpPr>
        <p:spPr>
          <a:xfrm>
            <a:off x="535775" y="894600"/>
            <a:ext cx="79230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The exact formula for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on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Trumedia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is not available, but I do know for sure it is solely based on launch angle and exit velocity. My idea was that their calculation was too simple and needed a more sophisticated approach to get a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better-expected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value. 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90"/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I took on a machine learning approach which involved using different types of statistical models to predict whether a ball will be classified as a hit or not, and from there looking at the probability that it will be predicted as a hit. This is because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is calculated as the probability of a ball being a hit, so I needed to look at the probability of my model predicting a ball hit in play as a hit or not. 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Instead of just using exit velocity and launch angle, I will also be looking at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pCallStrike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% and Good Pitch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 err="1"/>
              <a:t>pCallStrike</a:t>
            </a:r>
            <a:r>
              <a:rPr lang="en" sz="3600" b="1" dirty="0"/>
              <a:t>%</a:t>
            </a:r>
            <a:endParaRPr sz="3600" b="1"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4294967295"/>
          </p:nvPr>
        </p:nvSpPr>
        <p:spPr>
          <a:xfrm>
            <a:off x="535775" y="894600"/>
            <a:ext cx="7923000" cy="3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" sz="1800" dirty="0" err="1">
                <a:latin typeface="Lato"/>
                <a:ea typeface="Lato"/>
                <a:cs typeface="Lato"/>
                <a:sym typeface="Lato"/>
              </a:rPr>
              <a:t>pCallStrike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% is a variable available on </a:t>
            </a:r>
            <a:r>
              <a:rPr lang="en" sz="1800" dirty="0" err="1">
                <a:latin typeface="Lato"/>
                <a:ea typeface="Lato"/>
                <a:cs typeface="Lato"/>
                <a:sym typeface="Lato"/>
              </a:rPr>
              <a:t>Trumedia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which gives the % that the umpire would have called the pitch a strike if the batter did not swing. A low </a:t>
            </a:r>
            <a:r>
              <a:rPr lang="en" sz="1800" dirty="0" err="1">
                <a:latin typeface="Lato"/>
                <a:ea typeface="Lato"/>
                <a:cs typeface="Lato"/>
                <a:sym typeface="Lato"/>
              </a:rPr>
              <a:t>pCallStrike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% means that the pitch was on the corner or barely off the plate. A high </a:t>
            </a:r>
            <a:r>
              <a:rPr lang="en" sz="1800" dirty="0" err="1">
                <a:latin typeface="Lato"/>
                <a:ea typeface="Lato"/>
                <a:cs typeface="Lato"/>
                <a:sym typeface="Lato"/>
              </a:rPr>
              <a:t>pCallStrike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% means the pitch was distinctly in the middle of the strike zone. Using </a:t>
            </a:r>
            <a:r>
              <a:rPr lang="en" sz="1800" dirty="0" err="1">
                <a:latin typeface="Lato"/>
                <a:ea typeface="Lato"/>
                <a:cs typeface="Lato"/>
                <a:sym typeface="Lato"/>
              </a:rPr>
              <a:t>pCallStrike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% allows us to factor the location of a pitch into the probability of the ball resulting in a hit. This is because simply a ball in the corner of the strike zone is harder to hit than a ball right down the middle meaning that the probability you get a hit on a ball put in play in the corner of the strike zone is lower than if the pitch was right down the middle.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Good Pitch</a:t>
            </a:r>
            <a:endParaRPr sz="3600" b="1"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 idx="4294967295"/>
          </p:nvPr>
        </p:nvSpPr>
        <p:spPr>
          <a:xfrm>
            <a:off x="535775" y="1186429"/>
            <a:ext cx="7923000" cy="3142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Good Pitch is a variable that I created that labels a pitch thrown as bad, good, or great. The way I decided what to label the pitch was through looking at the Induced Vertical Break, Vertical Break, Horizontal Break, Velocity, and Spin. First I calculated what the average value for all 5 of these metrics was for each type of pitch and from there I went ahead and labeled a pitch as great if all 5 metrics were &gt; than the average, good if at least 3 were &gt; average, and bad otherwise. This gives me a way to add a new encompassing variable that gives our model a way of factoring in that better pitches are harder to get hits on.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Good Pitch Visualized</a:t>
            </a:r>
            <a:endParaRPr sz="3600" b="1"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4294967295"/>
          </p:nvPr>
        </p:nvSpPr>
        <p:spPr>
          <a:xfrm>
            <a:off x="535775" y="894600"/>
            <a:ext cx="7923000" cy="525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Our Good Pitch distribution seems to look as we would expect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00" y="1493625"/>
            <a:ext cx="7702148" cy="345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Results</a:t>
            </a:r>
            <a:endParaRPr sz="3600" b="1" dirty="0"/>
          </a:p>
        </p:txBody>
      </p:sp>
      <p:sp>
        <p:nvSpPr>
          <p:cNvPr id="154" name="Google Shape;154;p26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88" y="1838527"/>
            <a:ext cx="6328225" cy="314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954450" y="849425"/>
            <a:ext cx="72351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We see that the 4 types of statistical models I used did pretty well </a:t>
            </a:r>
            <a:r>
              <a:rPr lang="en-US" sz="1700" dirty="0">
                <a:solidFill>
                  <a:schemeClr val="dk1"/>
                </a:solidFill>
              </a:rPr>
              <a:t>in</a:t>
            </a:r>
            <a:r>
              <a:rPr lang="en" sz="1700" dirty="0">
                <a:solidFill>
                  <a:schemeClr val="dk1"/>
                </a:solidFill>
              </a:rPr>
              <a:t> predicting whether a ball hit would be a hit or not. With our best model scoring </a:t>
            </a:r>
            <a:r>
              <a:rPr lang="en" sz="1700" b="1" dirty="0">
                <a:solidFill>
                  <a:schemeClr val="dk1"/>
                </a:solidFill>
              </a:rPr>
              <a:t>75%</a:t>
            </a:r>
            <a:endParaRPr sz="17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 idx="4294967295"/>
          </p:nvPr>
        </p:nvSpPr>
        <p:spPr>
          <a:xfrm>
            <a:off x="306249" y="0"/>
            <a:ext cx="8445302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b="1" dirty="0"/>
              <a:t>Comparing Our New </a:t>
            </a:r>
            <a:r>
              <a:rPr lang="en" sz="3200" b="1" dirty="0" err="1"/>
              <a:t>xAVG</a:t>
            </a:r>
            <a:r>
              <a:rPr lang="en" sz="3200" b="1" dirty="0"/>
              <a:t> With Old </a:t>
            </a:r>
            <a:r>
              <a:rPr lang="en" sz="3200" b="1" dirty="0" err="1"/>
              <a:t>xAVG</a:t>
            </a:r>
            <a:endParaRPr sz="3200" b="1" dirty="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732000"/>
            <a:ext cx="4409076" cy="32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32000"/>
            <a:ext cx="4409077" cy="32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159400" y="3953275"/>
            <a:ext cx="8739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The light blue value represents our New </a:t>
            </a:r>
            <a:r>
              <a:rPr lang="en" sz="1300" dirty="0" err="1">
                <a:solidFill>
                  <a:schemeClr val="dk1"/>
                </a:solidFill>
              </a:rPr>
              <a:t>xAVG</a:t>
            </a:r>
            <a:r>
              <a:rPr lang="en" sz="1300" dirty="0">
                <a:solidFill>
                  <a:schemeClr val="dk1"/>
                </a:solidFill>
              </a:rPr>
              <a:t> calculated in the sample data, the yellow is the player's actual AVG in our sample data, and the gray is the </a:t>
            </a:r>
            <a:r>
              <a:rPr lang="en" sz="1300" dirty="0" err="1">
                <a:solidFill>
                  <a:schemeClr val="dk1"/>
                </a:solidFill>
              </a:rPr>
              <a:t>xAVG</a:t>
            </a:r>
            <a:r>
              <a:rPr lang="en" sz="1300" dirty="0">
                <a:solidFill>
                  <a:schemeClr val="dk1"/>
                </a:solidFill>
              </a:rPr>
              <a:t> on </a:t>
            </a:r>
            <a:r>
              <a:rPr lang="en" sz="1300" dirty="0" err="1">
                <a:solidFill>
                  <a:schemeClr val="dk1"/>
                </a:solidFill>
              </a:rPr>
              <a:t>Trumedia</a:t>
            </a:r>
            <a:r>
              <a:rPr lang="en" sz="1300" dirty="0">
                <a:solidFill>
                  <a:schemeClr val="dk1"/>
                </a:solidFill>
              </a:rPr>
              <a:t> for the sample data.  We see our models give a way better estimate on a </a:t>
            </a:r>
            <a:r>
              <a:rPr lang="en-US" sz="1300" dirty="0">
                <a:solidFill>
                  <a:schemeClr val="dk1"/>
                </a:solidFill>
              </a:rPr>
              <a:t>player</a:t>
            </a:r>
            <a:r>
              <a:rPr lang="en" sz="1300" dirty="0">
                <a:solidFill>
                  <a:schemeClr val="dk1"/>
                </a:solidFill>
              </a:rPr>
              <a:t> </a:t>
            </a:r>
            <a:r>
              <a:rPr lang="en" sz="1300" dirty="0" err="1">
                <a:solidFill>
                  <a:schemeClr val="dk1"/>
                </a:solidFill>
              </a:rPr>
              <a:t>xAVG</a:t>
            </a:r>
            <a:r>
              <a:rPr lang="en" sz="1300" dirty="0">
                <a:solidFill>
                  <a:schemeClr val="dk1"/>
                </a:solidFill>
              </a:rPr>
              <a:t> compared to the </a:t>
            </a:r>
            <a:r>
              <a:rPr lang="en" sz="1300" dirty="0" err="1">
                <a:solidFill>
                  <a:schemeClr val="dk1"/>
                </a:solidFill>
              </a:rPr>
              <a:t>Trumedias</a:t>
            </a:r>
            <a:r>
              <a:rPr lang="en" sz="1300" dirty="0">
                <a:solidFill>
                  <a:schemeClr val="dk1"/>
                </a:solidFill>
              </a:rPr>
              <a:t> calculation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</a:rPr>
              <a:t>Note: </a:t>
            </a:r>
            <a:r>
              <a:rPr lang="en" sz="1300" dirty="0">
                <a:solidFill>
                  <a:schemeClr val="dk1"/>
                </a:solidFill>
              </a:rPr>
              <a:t>The reason the player's AVG is so high is because of the limited </a:t>
            </a:r>
            <a:r>
              <a:rPr lang="en-US" sz="1300" dirty="0">
                <a:solidFill>
                  <a:schemeClr val="dk1"/>
                </a:solidFill>
              </a:rPr>
              <a:t>pitch-by-pitch</a:t>
            </a:r>
            <a:r>
              <a:rPr lang="en" sz="1300" dirty="0">
                <a:solidFill>
                  <a:schemeClr val="dk1"/>
                </a:solidFill>
              </a:rPr>
              <a:t> data available on </a:t>
            </a:r>
            <a:r>
              <a:rPr lang="en" sz="1300" dirty="0" err="1">
                <a:solidFill>
                  <a:schemeClr val="dk1"/>
                </a:solidFill>
              </a:rPr>
              <a:t>Trumedia</a:t>
            </a:r>
            <a:r>
              <a:rPr lang="en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 idx="4294967295"/>
          </p:nvPr>
        </p:nvSpPr>
        <p:spPr>
          <a:xfrm>
            <a:off x="535775" y="-25800"/>
            <a:ext cx="8276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Conclusion</a:t>
            </a:r>
            <a:endParaRPr sz="3600" b="1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662375" y="896652"/>
            <a:ext cx="8023200" cy="3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With my new method of calculating </a:t>
            </a:r>
            <a:r>
              <a:rPr lang="en" sz="1800" dirty="0" err="1">
                <a:solidFill>
                  <a:schemeClr val="dk1"/>
                </a:solidFill>
              </a:rPr>
              <a:t>xAVG</a:t>
            </a:r>
            <a:r>
              <a:rPr lang="en" sz="1800" dirty="0">
                <a:solidFill>
                  <a:schemeClr val="dk1"/>
                </a:solidFill>
              </a:rPr>
              <a:t> I think that it can be useful to use for future data to give a more accurate method way of seeing how well a batter is putting the ball in play. As noted before, the </a:t>
            </a:r>
            <a:r>
              <a:rPr lang="en-US" sz="1800" dirty="0">
                <a:solidFill>
                  <a:schemeClr val="dk1"/>
                </a:solidFill>
              </a:rPr>
              <a:t>pitch-by-pitch</a:t>
            </a:r>
            <a:r>
              <a:rPr lang="en" sz="1800" dirty="0">
                <a:solidFill>
                  <a:schemeClr val="dk1"/>
                </a:solidFill>
              </a:rPr>
              <a:t> data which gives the values for </a:t>
            </a:r>
            <a:r>
              <a:rPr lang="en" sz="1800" dirty="0" err="1">
                <a:solidFill>
                  <a:schemeClr val="dk1"/>
                </a:solidFill>
              </a:rPr>
              <a:t>xAVG</a:t>
            </a:r>
            <a:r>
              <a:rPr lang="en" sz="1800" dirty="0">
                <a:solidFill>
                  <a:schemeClr val="dk1"/>
                </a:solidFill>
              </a:rPr>
              <a:t> along with exit velocity for each pitch was limited on </a:t>
            </a:r>
            <a:r>
              <a:rPr lang="en" sz="1800" dirty="0" err="1">
                <a:solidFill>
                  <a:schemeClr val="dk1"/>
                </a:solidFill>
              </a:rPr>
              <a:t>Trumedia</a:t>
            </a:r>
            <a:r>
              <a:rPr lang="en" sz="1800" dirty="0">
                <a:solidFill>
                  <a:schemeClr val="dk1"/>
                </a:solidFill>
              </a:rPr>
              <a:t>. Having more data would help the accuracy of my new method of calculating </a:t>
            </a:r>
            <a:r>
              <a:rPr lang="en" sz="1800" dirty="0" err="1">
                <a:solidFill>
                  <a:schemeClr val="dk1"/>
                </a:solidFill>
              </a:rPr>
              <a:t>xAVG</a:t>
            </a:r>
            <a:r>
              <a:rPr lang="en" sz="1800" dirty="0">
                <a:solidFill>
                  <a:schemeClr val="dk1"/>
                </a:solidFill>
              </a:rPr>
              <a:t>. Collecting these metrics like exit velocity and launch angle for all games would help for using my model in the future. I hope to go through and continue this project to help fix some other issues I have spotted, similarly </a:t>
            </a:r>
            <a:r>
              <a:rPr lang="en" sz="1800" dirty="0" err="1">
                <a:solidFill>
                  <a:schemeClr val="dk1"/>
                </a:solidFill>
              </a:rPr>
              <a:t>xwOBA</a:t>
            </a:r>
            <a:r>
              <a:rPr lang="en" sz="1800" dirty="0">
                <a:solidFill>
                  <a:schemeClr val="dk1"/>
                </a:solidFill>
              </a:rPr>
              <a:t> which is a great metric to look at for </a:t>
            </a:r>
            <a:r>
              <a:rPr lang="en-US" sz="1800" dirty="0">
                <a:solidFill>
                  <a:schemeClr val="dk1"/>
                </a:solidFill>
              </a:rPr>
              <a:t>players'</a:t>
            </a:r>
            <a:r>
              <a:rPr lang="en" sz="1800" dirty="0">
                <a:solidFill>
                  <a:schemeClr val="dk1"/>
                </a:solidFill>
              </a:rPr>
              <a:t> performance is just as skewed on </a:t>
            </a:r>
            <a:r>
              <a:rPr lang="en" sz="1800" dirty="0" err="1">
                <a:solidFill>
                  <a:schemeClr val="dk1"/>
                </a:solidFill>
              </a:rPr>
              <a:t>Trumedia</a:t>
            </a:r>
            <a:r>
              <a:rPr lang="en" sz="1800" dirty="0">
                <a:solidFill>
                  <a:schemeClr val="dk1"/>
                </a:solidFill>
              </a:rPr>
              <a:t>. Continuing this project to be able to get a more accurate </a:t>
            </a:r>
            <a:r>
              <a:rPr lang="en" sz="1800" dirty="0" err="1">
                <a:solidFill>
                  <a:schemeClr val="dk1"/>
                </a:solidFill>
              </a:rPr>
              <a:t>xwOBA</a:t>
            </a:r>
            <a:r>
              <a:rPr lang="en" sz="1800" dirty="0">
                <a:solidFill>
                  <a:schemeClr val="dk1"/>
                </a:solidFill>
              </a:rPr>
              <a:t> calculation for the team could help immensely. 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 idx="4294967295"/>
          </p:nvPr>
        </p:nvSpPr>
        <p:spPr>
          <a:xfrm>
            <a:off x="472950" y="100983"/>
            <a:ext cx="8276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/>
              <a:t>Any Questions?</a:t>
            </a:r>
            <a:endParaRPr sz="36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599550" y="1111883"/>
            <a:ext cx="8023200" cy="3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Feel free to reach out to me at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hlinkClick r:id="rId3"/>
              </a:rPr>
              <a:t>Jensema@UCSB.edu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408-427-2310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If you would like to ask any questions about my project as well as any ideas on what I can do to help with any ideas you have.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</a:rPr>
              <a:t>Thank You!</a:t>
            </a:r>
            <a:endParaRPr sz="22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535775" y="1650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Why Is WAR Important? </a:t>
            </a:r>
            <a:endParaRPr sz="2400"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535775" y="933000"/>
            <a:ext cx="5717400" cy="3911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Lato"/>
                <a:ea typeface="Lato"/>
                <a:cs typeface="Lato"/>
                <a:sym typeface="Lato"/>
              </a:rPr>
              <a:t>WAR (Wins After Replacement) is a great stat to look at for players to see how much they truly contribute to their team. Looking at a player's WAR gives you a good 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all-around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statistic to value a player because it factors in their offensive production as well as defensive. 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An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important aspect of how WAR is calculated is we value all 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player's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positions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differently because a great shortstop is a lot more valuable than a great first baseman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596"/>
          <a:stretch/>
        </p:blipFill>
        <p:spPr>
          <a:xfrm>
            <a:off x="6583099" y="933000"/>
            <a:ext cx="2025126" cy="34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 idx="4294967295"/>
          </p:nvPr>
        </p:nvSpPr>
        <p:spPr>
          <a:xfrm>
            <a:off x="535775" y="178893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WAR Calculation</a:t>
            </a:r>
            <a:endParaRPr sz="2400" b="1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4294967295"/>
          </p:nvPr>
        </p:nvSpPr>
        <p:spPr>
          <a:xfrm>
            <a:off x="535775" y="946892"/>
            <a:ext cx="8201400" cy="1624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Using the following formula, we can calculate how many wins a player adds to their team over a replacement player. A replacement player in terms of the MLB is someone you could sign for league minimum or a minor league player. For college, we need to think about it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regarding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bench players, since college teams do not have a minor league.  A bench player in less than 5 games is considered a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replacement-level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player. 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963" y="2631379"/>
            <a:ext cx="4940074" cy="228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 idx="4294967295"/>
          </p:nvPr>
        </p:nvSpPr>
        <p:spPr>
          <a:xfrm>
            <a:off x="535775" y="16458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Results</a:t>
            </a:r>
            <a:endParaRPr sz="3600" b="1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4294967295"/>
          </p:nvPr>
        </p:nvSpPr>
        <p:spPr>
          <a:xfrm>
            <a:off x="535775" y="932585"/>
            <a:ext cx="4967700" cy="34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Using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Trumedia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 did all of these calculations by hand. When looking at the league adjustment, instead of using all of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Division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1 baseball, I specifically looked at The Big West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Conference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for the calculations. One thing to note is the scale of WAR is not the same as the MLB, in the MLB a position player receiving a WAR of 7 is practically guaranteed the MVP that year, but in this case, an MVP candidate sits more around the 9-10 range. 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Note: 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Due to some limitations on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Trumedia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data, I was not able to calculate WAR for pitchers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575" y="334350"/>
            <a:ext cx="2819400" cy="447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Cumulative team WAR</a:t>
            </a:r>
            <a:endParaRPr sz="3600" b="1"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294967295"/>
          </p:nvPr>
        </p:nvSpPr>
        <p:spPr>
          <a:xfrm>
            <a:off x="535775" y="894599"/>
            <a:ext cx="3991200" cy="18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latin typeface="Lato"/>
                <a:ea typeface="Lato"/>
                <a:cs typeface="Lato"/>
                <a:sym typeface="Lato"/>
              </a:rPr>
              <a:t>Looking at a team's cumulative WAR can give a better look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at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how good a team is. Another article I found gives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this graphic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 to see how a team's cumulative war is related to </a:t>
            </a: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800" dirty="0">
                <a:latin typeface="Lato"/>
                <a:ea typeface="Lato"/>
                <a:cs typeface="Lato"/>
                <a:sym typeface="Lato"/>
              </a:rPr>
              <a:t>probability of making it to the CBBWS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2954"/>
          <a:stretch/>
        </p:blipFill>
        <p:spPr>
          <a:xfrm>
            <a:off x="642026" y="3030150"/>
            <a:ext cx="3490974" cy="18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7430"/>
          <a:stretch/>
        </p:blipFill>
        <p:spPr>
          <a:xfrm>
            <a:off x="4617027" y="942194"/>
            <a:ext cx="4367250" cy="301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Looking at </a:t>
            </a:r>
            <a:r>
              <a:rPr lang="en" sz="3600" b="1" dirty="0" err="1"/>
              <a:t>xAVG</a:t>
            </a:r>
            <a:endParaRPr sz="3600" b="1"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294967295"/>
          </p:nvPr>
        </p:nvSpPr>
        <p:spPr>
          <a:xfrm>
            <a:off x="535775" y="883950"/>
            <a:ext cx="5689927" cy="3505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is the expected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of a pitch that is hit.  This is the probability that the ball that is put in play will result in a hit or not.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is calculated using exit velocity and launch angle, so a ball that is put into play with an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of .700 means that if that same ball was hit with the same launch angle and exit velocity, it would result in a hit 70% of the time. This gives a way to see how well a player is putting the ball into play without factoring in the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defense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because a player cannot control where the defense is playing. If a player is batting .247 over the past month but his </a:t>
            </a:r>
            <a:r>
              <a:rPr lang="en" sz="16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is .303 you can see that the player is putting the ball in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play</a:t>
            </a:r>
            <a:r>
              <a:rPr lang="en" sz="1600" dirty="0">
                <a:latin typeface="Lato"/>
                <a:ea typeface="Lato"/>
                <a:cs typeface="Lato"/>
                <a:sym typeface="Lato"/>
              </a:rPr>
              <a:t> well, but just hitting the ball right at the defense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26" name="Picture 2" descr="A Guide to Baseball's Expected Statistics | by Sam Bornstein | Medium">
            <a:extLst>
              <a:ext uri="{FF2B5EF4-FFF2-40B4-BE49-F238E27FC236}">
                <a16:creationId xmlns:a16="http://schemas.microsoft.com/office/drawing/2014/main" id="{449D3E8E-B497-7CBD-CB7F-C01592340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9" t="18870" r="1508" b="15560"/>
          <a:stretch/>
        </p:blipFill>
        <p:spPr bwMode="auto">
          <a:xfrm>
            <a:off x="6370800" y="1014054"/>
            <a:ext cx="2637013" cy="33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The Problem</a:t>
            </a:r>
            <a:endParaRPr sz="3600" b="1"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4294967295"/>
          </p:nvPr>
        </p:nvSpPr>
        <p:spPr>
          <a:xfrm>
            <a:off x="535775" y="721049"/>
            <a:ext cx="79230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When looking at </a:t>
            </a:r>
            <a:r>
              <a:rPr lang="en" sz="1700" dirty="0" err="1">
                <a:latin typeface="Lato"/>
                <a:ea typeface="Lato"/>
                <a:cs typeface="Lato"/>
                <a:sym typeface="Lato"/>
              </a:rPr>
              <a:t>Trumedia</a:t>
            </a:r>
            <a:r>
              <a:rPr lang="en" sz="1700" dirty="0">
                <a:latin typeface="Lato"/>
                <a:ea typeface="Lato"/>
                <a:cs typeface="Lato"/>
                <a:sym typeface="Lato"/>
              </a:rPr>
              <a:t> I noticed something a little off about the </a:t>
            </a:r>
            <a:r>
              <a:rPr lang="en" sz="17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700" dirty="0">
                <a:latin typeface="Lato"/>
                <a:ea typeface="Lato"/>
                <a:cs typeface="Lato"/>
                <a:sym typeface="Lato"/>
              </a:rPr>
              <a:t> for players. It was always very low around the .200 and .250 values. This seemed off so I looked deeper into the data to see what was happening.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887166"/>
            <a:ext cx="3940163" cy="294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668063" y="2408849"/>
            <a:ext cx="4368600" cy="273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Looking at </a:t>
            </a:r>
            <a:r>
              <a:rPr lang="en-US" sz="1600" dirty="0">
                <a:solidFill>
                  <a:schemeClr val="dk1"/>
                </a:solidFill>
              </a:rPr>
              <a:t>the </a:t>
            </a:r>
            <a:r>
              <a:rPr lang="en" sz="1600" dirty="0">
                <a:solidFill>
                  <a:schemeClr val="dk1"/>
                </a:solidFill>
              </a:rPr>
              <a:t>player's actual AVG and their </a:t>
            </a:r>
            <a:r>
              <a:rPr lang="en" sz="1600" dirty="0" err="1">
                <a:solidFill>
                  <a:schemeClr val="dk1"/>
                </a:solidFill>
              </a:rPr>
              <a:t>xAVG</a:t>
            </a:r>
            <a:r>
              <a:rPr lang="en" sz="1600" dirty="0">
                <a:solidFill>
                  <a:schemeClr val="dk1"/>
                </a:solidFill>
              </a:rPr>
              <a:t> I saw that we see a huge favor of positive values which means that </a:t>
            </a:r>
            <a:r>
              <a:rPr lang="en" sz="1600" dirty="0" err="1">
                <a:solidFill>
                  <a:schemeClr val="dk1"/>
                </a:solidFill>
              </a:rPr>
              <a:t>Trumedia’s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 err="1">
                <a:solidFill>
                  <a:schemeClr val="dk1"/>
                </a:solidFill>
              </a:rPr>
              <a:t>xAVG</a:t>
            </a:r>
            <a:r>
              <a:rPr lang="en" sz="1600" dirty="0">
                <a:solidFill>
                  <a:schemeClr val="dk1"/>
                </a:solidFill>
              </a:rPr>
              <a:t> stat was lower than the player's actual AVG. The vast difference in positive and negative values made me wonder how could 92% of players in D1 baseball be </a:t>
            </a:r>
            <a:r>
              <a:rPr lang="en-US" sz="1600" dirty="0">
                <a:solidFill>
                  <a:schemeClr val="dk1"/>
                </a:solidFill>
              </a:rPr>
              <a:t>performing</a:t>
            </a:r>
            <a:r>
              <a:rPr lang="en" sz="1600" dirty="0">
                <a:solidFill>
                  <a:schemeClr val="dk1"/>
                </a:solidFill>
              </a:rPr>
              <a:t> better than their </a:t>
            </a:r>
            <a:r>
              <a:rPr lang="en" sz="1600" dirty="0" err="1">
                <a:solidFill>
                  <a:schemeClr val="dk1"/>
                </a:solidFill>
              </a:rPr>
              <a:t>xAVG</a:t>
            </a:r>
            <a:r>
              <a:rPr lang="en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 idx="4294967295"/>
          </p:nvPr>
        </p:nvSpPr>
        <p:spPr>
          <a:xfrm>
            <a:off x="535775" y="168299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Comparing To MLB</a:t>
            </a:r>
            <a:endParaRPr sz="3600" b="1" dirty="0"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4294967295"/>
          </p:nvPr>
        </p:nvSpPr>
        <p:spPr>
          <a:xfrm>
            <a:off x="535775" y="710700"/>
            <a:ext cx="792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 dirty="0">
                <a:latin typeface="Lato"/>
                <a:ea typeface="Lato"/>
                <a:cs typeface="Lato"/>
                <a:sym typeface="Lato"/>
              </a:rPr>
              <a:t>For reference, this is looking at the difference between some of the top players in the MLB’s AVG and </a:t>
            </a:r>
            <a:r>
              <a:rPr lang="en" sz="1400" dirty="0" err="1">
                <a:latin typeface="Lato"/>
                <a:ea typeface="Lato"/>
                <a:cs typeface="Lato"/>
                <a:sym typeface="Lato"/>
              </a:rPr>
              <a:t>xAVG</a:t>
            </a:r>
            <a:r>
              <a:rPr lang="en" sz="1400" dirty="0">
                <a:latin typeface="Lato"/>
                <a:ea typeface="Lato"/>
                <a:cs typeface="Lato"/>
                <a:sym typeface="Lato"/>
              </a:rPr>
              <a:t>. We see that it’s more evenly distributed as to 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whether</a:t>
            </a:r>
            <a:r>
              <a:rPr lang="en" sz="1400" dirty="0">
                <a:latin typeface="Lato"/>
                <a:ea typeface="Lato"/>
                <a:cs typeface="Lato"/>
                <a:sym typeface="Lato"/>
              </a:rPr>
              <a:t> players are over or 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underperforming</a:t>
            </a:r>
            <a:r>
              <a:rPr lang="en" sz="1400" dirty="0">
                <a:latin typeface="Lato"/>
                <a:ea typeface="Lato"/>
                <a:cs typeface="Lato"/>
                <a:sym typeface="Lato"/>
              </a:rPr>
              <a:t> their </a:t>
            </a:r>
            <a:r>
              <a:rPr lang="en" sz="1400" dirty="0" err="1">
                <a:latin typeface="Lato"/>
                <a:ea typeface="Lato"/>
                <a:cs typeface="Lato"/>
                <a:sym typeface="Lato"/>
              </a:rPr>
              <a:t>xAVG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711200" y="2398425"/>
            <a:ext cx="4229400" cy="26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75" y="1731523"/>
            <a:ext cx="7385624" cy="3243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 idx="4294967295"/>
          </p:nvPr>
        </p:nvSpPr>
        <p:spPr>
          <a:xfrm>
            <a:off x="535775" y="126600"/>
            <a:ext cx="7847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What's wrong with old method?</a:t>
            </a:r>
            <a:endParaRPr sz="3600" b="1"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4294967295"/>
          </p:nvPr>
        </p:nvSpPr>
        <p:spPr>
          <a:xfrm>
            <a:off x="535775" y="894600"/>
            <a:ext cx="7923000" cy="65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As we see below, looking at exit velocity, specifically </a:t>
            </a:r>
            <a:r>
              <a:rPr lang="en-US" sz="1500" dirty="0">
                <a:latin typeface="Lato"/>
                <a:ea typeface="Lato"/>
                <a:cs typeface="Lato"/>
                <a:sym typeface="Lato"/>
              </a:rPr>
              <a:t>hard-hit</a:t>
            </a:r>
            <a:r>
              <a:rPr lang="en" sz="1500" dirty="0">
                <a:latin typeface="Lato"/>
                <a:ea typeface="Lato"/>
                <a:cs typeface="Lato"/>
                <a:sym typeface="Lato"/>
              </a:rPr>
              <a:t> balls (exit velocity &gt; 95mph) seems to work well at seeing if a ball will result in a hit or not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370800" y="310500"/>
            <a:ext cx="244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00" y="1735525"/>
            <a:ext cx="4009501" cy="26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00" y="1735525"/>
            <a:ext cx="4298274" cy="26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1474</Words>
  <Application>Microsoft Macintosh PowerPoint</Application>
  <PresentationFormat>On-screen Show (16:9)</PresentationFormat>
  <Paragraphs>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Lexend</vt:lpstr>
      <vt:lpstr>Arial</vt:lpstr>
      <vt:lpstr>Lato</vt:lpstr>
      <vt:lpstr>Simple Dark</vt:lpstr>
      <vt:lpstr>Calculating WAR, and looking at the issue with xAVG</vt:lpstr>
      <vt:lpstr>Why Is WAR Important? </vt:lpstr>
      <vt:lpstr>WAR Calculation</vt:lpstr>
      <vt:lpstr>Results</vt:lpstr>
      <vt:lpstr>Cumulative team WAR</vt:lpstr>
      <vt:lpstr>Looking at xAVG</vt:lpstr>
      <vt:lpstr>The Problem</vt:lpstr>
      <vt:lpstr>Comparing To MLB</vt:lpstr>
      <vt:lpstr>What's wrong with old method?</vt:lpstr>
      <vt:lpstr>My Solution</vt:lpstr>
      <vt:lpstr>pCallStrike%</vt:lpstr>
      <vt:lpstr>Good Pitch</vt:lpstr>
      <vt:lpstr>Good Pitch Visualized</vt:lpstr>
      <vt:lpstr>Results</vt:lpstr>
      <vt:lpstr>Comparing Our New xAVG With Old xAVG</vt:lpstr>
      <vt:lpstr>Conclusion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WAR, and looking at the issue with xAVG</dc:title>
  <cp:lastModifiedBy>Jake Jensema</cp:lastModifiedBy>
  <cp:revision>1</cp:revision>
  <dcterms:modified xsi:type="dcterms:W3CDTF">2023-12-16T00:12:26Z</dcterms:modified>
</cp:coreProperties>
</file>